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69"/>
  </p:notesMasterIdLst>
  <p:sldIdLst>
    <p:sldId id="264" r:id="rId2"/>
    <p:sldId id="324" r:id="rId3"/>
    <p:sldId id="298" r:id="rId4"/>
    <p:sldId id="299" r:id="rId5"/>
    <p:sldId id="300" r:id="rId6"/>
    <p:sldId id="256" r:id="rId7"/>
    <p:sldId id="265" r:id="rId8"/>
    <p:sldId id="266" r:id="rId9"/>
    <p:sldId id="267" r:id="rId10"/>
    <p:sldId id="257" r:id="rId11"/>
    <p:sldId id="258" r:id="rId12"/>
    <p:sldId id="269" r:id="rId13"/>
    <p:sldId id="259" r:id="rId14"/>
    <p:sldId id="270" r:id="rId15"/>
    <p:sldId id="260" r:id="rId16"/>
    <p:sldId id="271" r:id="rId17"/>
    <p:sldId id="272" r:id="rId18"/>
    <p:sldId id="273" r:id="rId19"/>
    <p:sldId id="274" r:id="rId20"/>
    <p:sldId id="275" r:id="rId21"/>
    <p:sldId id="261" r:id="rId22"/>
    <p:sldId id="262" r:id="rId23"/>
    <p:sldId id="276" r:id="rId24"/>
    <p:sldId id="277" r:id="rId25"/>
    <p:sldId id="278" r:id="rId26"/>
    <p:sldId id="279" r:id="rId27"/>
    <p:sldId id="295" r:id="rId28"/>
    <p:sldId id="301" r:id="rId29"/>
    <p:sldId id="294" r:id="rId30"/>
    <p:sldId id="291" r:id="rId31"/>
    <p:sldId id="296" r:id="rId32"/>
    <p:sldId id="292" r:id="rId33"/>
    <p:sldId id="297" r:id="rId34"/>
    <p:sldId id="282" r:id="rId35"/>
    <p:sldId id="280" r:id="rId36"/>
    <p:sldId id="283" r:id="rId37"/>
    <p:sldId id="284" r:id="rId38"/>
    <p:sldId id="285" r:id="rId39"/>
    <p:sldId id="286" r:id="rId40"/>
    <p:sldId id="287" r:id="rId41"/>
    <p:sldId id="281" r:id="rId42"/>
    <p:sldId id="263" r:id="rId43"/>
    <p:sldId id="288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14" r:id="rId52"/>
    <p:sldId id="313" r:id="rId53"/>
    <p:sldId id="309" r:id="rId54"/>
    <p:sldId id="310" r:id="rId55"/>
    <p:sldId id="311" r:id="rId56"/>
    <p:sldId id="312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289" r:id="rId65"/>
    <p:sldId id="290" r:id="rId66"/>
    <p:sldId id="322" r:id="rId67"/>
    <p:sldId id="323" r:id="rId6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BC6D2-38FD-473B-A1A0-B575851E0BEE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AD0C2-F5FB-4D80-BDAF-5EFD601EE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3814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AD0C2-F5FB-4D80-BDAF-5EFD601EE4C4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0813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AD0C2-F5FB-4D80-BDAF-5EFD601EE4C4}" type="slidenum">
              <a:rPr lang="es-CO" smtClean="0"/>
              <a:t>66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8792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53D65-FA77-5F7F-E73C-24EC5D466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05D538A-30A3-F0DF-A671-6C2B76AFD7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618EC4C-B25F-31DA-C0CB-FA1E2FD76E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9DA0D1-92EA-0560-F88E-E2A1B110D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AD0C2-F5FB-4D80-BDAF-5EFD601EE4C4}" type="slidenum">
              <a:rPr lang="es-CO" smtClean="0"/>
              <a:t>67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59339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17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404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O"/>
            </a:p>
          </p:txBody>
        </p:sp>
      </p:grpSp>
    </p:spTree>
    <p:extLst>
      <p:ext uri="{BB962C8B-B14F-4D97-AF65-F5344CB8AC3E}">
        <p14:creationId xmlns:p14="http://schemas.microsoft.com/office/powerpoint/2010/main" val="3248683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2359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6280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388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7065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3349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958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7303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8923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349A359-C1DC-4AB8-AE93-C52461098669}" type="datetimeFigureOut">
              <a:rPr lang="es-CO" smtClean="0"/>
              <a:t>18/10/2026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5F7EC50-D85C-4834-B848-3E9F4100A535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9361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AB1BD6-8BC1-CA90-6809-4392BC5DCD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02CC9B-407B-1BE0-5749-4A9F64ED0D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F12B899-B5EE-5D6C-87F8-37D39FBD11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5" t="6542" r="1462" b="16349"/>
          <a:stretch>
            <a:fillRect/>
          </a:stretch>
        </p:blipFill>
        <p:spPr>
          <a:xfrm>
            <a:off x="196948" y="450166"/>
            <a:ext cx="11816861" cy="528547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9D37A79-4D02-241E-8547-C8A2B0B580C5}"/>
              </a:ext>
            </a:extLst>
          </p:cNvPr>
          <p:cNvSpPr txBox="1"/>
          <p:nvPr/>
        </p:nvSpPr>
        <p:spPr>
          <a:xfrm>
            <a:off x="376310" y="275194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i="1" u="sng" dirty="0"/>
              <a:t>https://www.youtube.com/watch?v=BTq9djzQlIE&amp;t=106s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D00F842-060E-87E6-AA82-11AC42654E39}"/>
              </a:ext>
            </a:extLst>
          </p:cNvPr>
          <p:cNvSpPr txBox="1"/>
          <p:nvPr/>
        </p:nvSpPr>
        <p:spPr>
          <a:xfrm>
            <a:off x="2222696" y="760639"/>
            <a:ext cx="95191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https://www.youtube.com/watch?v=An51WV5O5UI&amp;list=PLQxX2eiEaqbymwxbXzn8dmIcm2vnncez2</a:t>
            </a:r>
          </a:p>
        </p:txBody>
      </p:sp>
    </p:spTree>
    <p:extLst>
      <p:ext uri="{BB962C8B-B14F-4D97-AF65-F5344CB8AC3E}">
        <p14:creationId xmlns:p14="http://schemas.microsoft.com/office/powerpoint/2010/main" val="2633391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61428E-7CBE-7883-0AAF-B91C8E8CB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Enlace </a:t>
            </a:r>
            <a:r>
              <a:rPr lang="es-MX"/>
              <a:t>al drive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D208FA-732E-17B5-3B42-528FA8EF3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https://unipacificoeduco-my.sharepoint.com/shared?listurl=https%3A%2F%2Funipacificoeduco%2Dmy%2Esharepoint%2Ecom%2Fpersonal%2Fingsistemas%5Funipacifico%5Fedu%5Fco%2FDocuments&amp;e=5%3A1261bc7c0b7c4aa1b168afbc32a61a53&amp;web=1&amp;openShare=&amp;fromShare=true&amp;at=9&amp;CT=1792368627132&amp;OR=OWA%2DNT%2DMail&amp;SI=NonSentItems&amp;SLSync=F&amp;id=%2Fpersonal%2Fingsistemas%5Funipacifico%5Fedu%5Fco%2FDocuments%2FPERIODO%202026%20INS%2FPERIODO%202026%2D2%2FDOCENCIA&amp;FolderCTID=0x012000822A0C880114B847ADB264490E2ED421</a:t>
            </a:r>
          </a:p>
        </p:txBody>
      </p:sp>
    </p:spTree>
    <p:extLst>
      <p:ext uri="{BB962C8B-B14F-4D97-AF65-F5344CB8AC3E}">
        <p14:creationId xmlns:p14="http://schemas.microsoft.com/office/powerpoint/2010/main" val="1790951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F782BEC-56F4-5F78-337A-8BFE324E5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62" y="202418"/>
            <a:ext cx="4577862" cy="957238"/>
          </a:xfrm>
        </p:spPr>
        <p:txBody>
          <a:bodyPr>
            <a:normAutofit fontScale="90000"/>
          </a:bodyPr>
          <a:lstStyle/>
          <a:p>
            <a:r>
              <a:rPr lang="es-MX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Pensum académico </a:t>
            </a:r>
            <a:endParaRPr lang="es-CO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45F623D-C675-4160-1295-20A7D93BD7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4462" y="1055076"/>
            <a:ext cx="5937738" cy="5600505"/>
          </a:xfr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es-ES" b="1" dirty="0"/>
              <a:t>Concepto de informática, aplicación y su </a:t>
            </a:r>
            <a:r>
              <a:rPr lang="es-ES" b="1" dirty="0">
                <a:solidFill>
                  <a:schemeClr val="tx1"/>
                </a:solidFill>
              </a:rPr>
              <a:t>Evolución.</a:t>
            </a:r>
            <a:endParaRPr lang="es-CO" b="1" dirty="0">
              <a:solidFill>
                <a:schemeClr val="tx1"/>
              </a:solidFill>
            </a:endParaRPr>
          </a:p>
          <a:p>
            <a:r>
              <a:rPr lang="es-ES" b="1" dirty="0">
                <a:solidFill>
                  <a:srgbClr val="FF0000"/>
                </a:solidFill>
              </a:rPr>
              <a:t>El computador, herramienta de la informática. Características y funcionalidad. </a:t>
            </a:r>
            <a:endParaRPr lang="es-CO" b="1" dirty="0">
              <a:solidFill>
                <a:srgbClr val="FF0000"/>
              </a:solidFill>
            </a:endParaRPr>
          </a:p>
          <a:p>
            <a:r>
              <a:rPr lang="es-ES" b="1" dirty="0">
                <a:solidFill>
                  <a:srgbClr val="FF0000"/>
                </a:solidFill>
              </a:rPr>
              <a:t>Hardware, software y sistema de información</a:t>
            </a:r>
            <a:endParaRPr lang="es-CO" b="1" dirty="0">
              <a:solidFill>
                <a:srgbClr val="FF0000"/>
              </a:solidFill>
            </a:endParaRPr>
          </a:p>
          <a:p>
            <a:r>
              <a:rPr lang="es-ES" dirty="0"/>
              <a:t> </a:t>
            </a:r>
            <a:endParaRPr lang="es-CO" dirty="0"/>
          </a:p>
          <a:p>
            <a:r>
              <a:rPr lang="es-ES" dirty="0">
                <a:solidFill>
                  <a:srgbClr val="FF0000"/>
                </a:solidFill>
              </a:rPr>
              <a:t>Ejemplos y características de hardware y software del entorno.</a:t>
            </a:r>
            <a:endParaRPr lang="es-CO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Evolución del computador.</a:t>
            </a:r>
            <a:endParaRPr lang="es-CO" dirty="0">
              <a:solidFill>
                <a:srgbClr val="FF0000"/>
              </a:solidFill>
            </a:endParaRPr>
          </a:p>
          <a:p>
            <a:r>
              <a:rPr lang="es-ES" dirty="0">
                <a:solidFill>
                  <a:srgbClr val="FF0000"/>
                </a:solidFill>
              </a:rPr>
              <a:t>Manejo básico de Windows</a:t>
            </a:r>
            <a:r>
              <a:rPr lang="es-ES" dirty="0"/>
              <a:t>.</a:t>
            </a:r>
            <a:endParaRPr lang="es-CO" dirty="0"/>
          </a:p>
          <a:p>
            <a:r>
              <a:rPr lang="es-ES" dirty="0"/>
              <a:t> </a:t>
            </a:r>
            <a:endParaRPr lang="es-CO" dirty="0"/>
          </a:p>
          <a:p>
            <a:r>
              <a:rPr lang="es-ES" b="1" i="1" dirty="0">
                <a:solidFill>
                  <a:srgbClr val="00B050"/>
                </a:solidFill>
              </a:rPr>
              <a:t>CONCEPTO DE OFIMÁTICA</a:t>
            </a:r>
            <a:endParaRPr lang="es-CO" b="1" i="1" dirty="0">
              <a:solidFill>
                <a:srgbClr val="00B050"/>
              </a:solidFill>
            </a:endParaRPr>
          </a:p>
          <a:p>
            <a:r>
              <a:rPr lang="es-ES" b="1" i="1" dirty="0">
                <a:solidFill>
                  <a:srgbClr val="00B050"/>
                </a:solidFill>
              </a:rPr>
              <a:t>Herramientas y procedimientos ofimáticos</a:t>
            </a:r>
            <a:endParaRPr lang="es-CO" b="1" i="1" dirty="0">
              <a:solidFill>
                <a:srgbClr val="00B050"/>
              </a:solidFill>
            </a:endParaRPr>
          </a:p>
          <a:p>
            <a:r>
              <a:rPr lang="es-ES" b="1" i="1" dirty="0">
                <a:solidFill>
                  <a:srgbClr val="00B050"/>
                </a:solidFill>
              </a:rPr>
              <a:t>Suites ofimáticas</a:t>
            </a:r>
            <a:endParaRPr lang="es-CO" b="1" i="1" dirty="0">
              <a:solidFill>
                <a:srgbClr val="00B050"/>
              </a:solidFill>
            </a:endParaRPr>
          </a:p>
          <a:p>
            <a:r>
              <a:rPr lang="es-ES" b="1" i="1" dirty="0">
                <a:solidFill>
                  <a:srgbClr val="00B050"/>
                </a:solidFill>
              </a:rPr>
              <a:t>Programas básicos de Microsoft office</a:t>
            </a:r>
            <a:endParaRPr lang="es-CO" b="1" i="1" dirty="0">
              <a:solidFill>
                <a:srgbClr val="00B050"/>
              </a:solidFill>
            </a:endParaRPr>
          </a:p>
          <a:p>
            <a:r>
              <a:rPr lang="en-US" b="1" i="1" dirty="0">
                <a:solidFill>
                  <a:srgbClr val="00B050"/>
                </a:solidFill>
              </a:rPr>
              <a:t>Word</a:t>
            </a:r>
            <a:endParaRPr lang="es-CO" b="1" i="1" dirty="0">
              <a:solidFill>
                <a:srgbClr val="00B050"/>
              </a:solidFill>
            </a:endParaRPr>
          </a:p>
          <a:p>
            <a:r>
              <a:rPr lang="en-US" b="1" i="1" dirty="0">
                <a:solidFill>
                  <a:srgbClr val="00B050"/>
                </a:solidFill>
              </a:rPr>
              <a:t>Excel</a:t>
            </a:r>
            <a:endParaRPr lang="es-CO" b="1" i="1" dirty="0">
              <a:solidFill>
                <a:srgbClr val="00B050"/>
              </a:solidFill>
            </a:endParaRPr>
          </a:p>
          <a:p>
            <a:r>
              <a:rPr lang="en-US" b="1" i="1" dirty="0">
                <a:solidFill>
                  <a:srgbClr val="00B050"/>
                </a:solidFill>
              </a:rPr>
              <a:t>Power point</a:t>
            </a:r>
            <a:endParaRPr lang="es-CO" b="1" i="1" dirty="0">
              <a:solidFill>
                <a:srgbClr val="00B050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91FD7CB-A815-2C93-991E-1906B0E1E2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09489"/>
            <a:ext cx="5785338" cy="6346092"/>
          </a:xfr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es-ES" dirty="0"/>
              <a:t>PROCESADORES DE TEXTOS: WORD</a:t>
            </a:r>
            <a:endParaRPr lang="es-CO" dirty="0"/>
          </a:p>
          <a:p>
            <a:r>
              <a:rPr lang="es-ES" dirty="0"/>
              <a:t>Formatos de documentos basados </a:t>
            </a:r>
            <a:endParaRPr lang="es-CO" dirty="0"/>
          </a:p>
          <a:p>
            <a:r>
              <a:rPr lang="es-ES" dirty="0"/>
              <a:t>en normas ICONTEC y APA</a:t>
            </a:r>
            <a:endParaRPr lang="es-CO" dirty="0"/>
          </a:p>
          <a:p>
            <a:r>
              <a:rPr lang="es-ES" dirty="0"/>
              <a:t>Formatos de fuentes y párrafos</a:t>
            </a:r>
            <a:endParaRPr lang="es-CO" dirty="0"/>
          </a:p>
          <a:p>
            <a:r>
              <a:rPr lang="es-ES" dirty="0"/>
              <a:t>Generando documentos completos</a:t>
            </a:r>
            <a:endParaRPr lang="es-CO" dirty="0"/>
          </a:p>
          <a:p>
            <a:r>
              <a:rPr lang="es-ES" dirty="0"/>
              <a:t>Márgenes, Paginación, Tabla de </a:t>
            </a:r>
            <a:endParaRPr lang="es-CO" dirty="0"/>
          </a:p>
          <a:p>
            <a:r>
              <a:rPr lang="es-ES" dirty="0"/>
              <a:t>contenido automático, Márgenes, Paginación, Tabla de contenido automático</a:t>
            </a:r>
          </a:p>
          <a:p>
            <a:endParaRPr lang="es-CO" dirty="0"/>
          </a:p>
          <a:p>
            <a:r>
              <a:rPr lang="es-ES" dirty="0"/>
              <a:t>HOJAS DE CÁLCULO: EXCEL</a:t>
            </a:r>
            <a:endParaRPr lang="es-CO" dirty="0"/>
          </a:p>
          <a:p>
            <a:r>
              <a:rPr lang="es-ES" dirty="0"/>
              <a:t>Cálculos y fórmulas </a:t>
            </a:r>
            <a:endParaRPr lang="es-CO" dirty="0"/>
          </a:p>
          <a:p>
            <a:r>
              <a:rPr lang="es-ES" dirty="0"/>
              <a:t>Celdas, Formatos de celdas </a:t>
            </a:r>
            <a:endParaRPr lang="es-CO" dirty="0"/>
          </a:p>
          <a:p>
            <a:r>
              <a:rPr lang="es-ES" dirty="0"/>
              <a:t> HOJAS DE CALCULO</a:t>
            </a:r>
            <a:endParaRPr lang="es-CO" dirty="0"/>
          </a:p>
          <a:p>
            <a:r>
              <a:rPr lang="es-ES" dirty="0"/>
              <a:t>Funciones referenciales, estadísticas, </a:t>
            </a:r>
            <a:endParaRPr lang="es-CO" dirty="0"/>
          </a:p>
          <a:p>
            <a:r>
              <a:rPr lang="es-ES" dirty="0"/>
              <a:t>matemáticas, financieras 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01930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7A308C-17B8-75A9-2512-1E6A5C8B0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23557"/>
            <a:ext cx="5181600" cy="5853406"/>
          </a:xfr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s-ES" dirty="0"/>
              <a:t>INTERNET Y COMERCIO ELECTRONICO</a:t>
            </a:r>
            <a:endParaRPr lang="es-CO" dirty="0"/>
          </a:p>
          <a:p>
            <a:r>
              <a:rPr lang="es-ES" dirty="0"/>
              <a:t>Historia de la Internet </a:t>
            </a:r>
            <a:endParaRPr lang="es-CO" dirty="0"/>
          </a:p>
          <a:p>
            <a:r>
              <a:rPr lang="es-ES" dirty="0"/>
              <a:t>Conceptos y servicios de Internet </a:t>
            </a:r>
            <a:endParaRPr lang="es-CO" dirty="0"/>
          </a:p>
          <a:p>
            <a:r>
              <a:rPr lang="es-ES" dirty="0"/>
              <a:t>Internet motor para los negocios</a:t>
            </a:r>
            <a:endParaRPr lang="es-CO" dirty="0"/>
          </a:p>
          <a:p>
            <a:r>
              <a:rPr lang="es-ES" dirty="0"/>
              <a:t>El comercio electrónico</a:t>
            </a:r>
            <a:endParaRPr lang="es-CO" dirty="0"/>
          </a:p>
          <a:p>
            <a:r>
              <a:rPr lang="es-ES" dirty="0"/>
              <a:t>Definición, tipos y Tendencias</a:t>
            </a:r>
            <a:endParaRPr lang="es-CO" dirty="0"/>
          </a:p>
          <a:p>
            <a:r>
              <a:rPr lang="es-ES" dirty="0"/>
              <a:t>Páginas web de comercio </a:t>
            </a:r>
            <a:endParaRPr lang="es-CO" dirty="0"/>
          </a:p>
          <a:p>
            <a:r>
              <a:rPr lang="es-ES" dirty="0"/>
              <a:t>Electrónico</a:t>
            </a:r>
            <a:endParaRPr lang="es-CO" dirty="0"/>
          </a:p>
          <a:p>
            <a:r>
              <a:rPr lang="es-ES" dirty="0"/>
              <a:t> </a:t>
            </a:r>
            <a:endParaRPr lang="es-CO" dirty="0"/>
          </a:p>
          <a:p>
            <a:r>
              <a:rPr lang="es-ES" dirty="0"/>
              <a:t> </a:t>
            </a:r>
            <a:endParaRPr lang="es-CO" dirty="0"/>
          </a:p>
          <a:p>
            <a:r>
              <a:rPr lang="es-MX" dirty="0"/>
              <a:t>WORLD WIDE WEB (WWW) </a:t>
            </a:r>
            <a:endParaRPr lang="es-CO" dirty="0"/>
          </a:p>
          <a:p>
            <a:r>
              <a:rPr lang="es-ES" dirty="0"/>
              <a:t>Definiciones y funcionamiento del </a:t>
            </a:r>
            <a:endParaRPr lang="es-CO" dirty="0"/>
          </a:p>
          <a:p>
            <a:r>
              <a:rPr lang="es-ES" dirty="0"/>
              <a:t>WWW.</a:t>
            </a:r>
            <a:endParaRPr lang="es-CO" dirty="0"/>
          </a:p>
          <a:p>
            <a:r>
              <a:rPr lang="es-ES" dirty="0"/>
              <a:t>Evolución de la WWW y su impacto </a:t>
            </a:r>
            <a:endParaRPr lang="es-CO" dirty="0"/>
          </a:p>
          <a:p>
            <a:r>
              <a:rPr lang="es-ES" dirty="0"/>
              <a:t>en los negocios.</a:t>
            </a:r>
            <a:endParaRPr lang="es-CO" dirty="0"/>
          </a:p>
          <a:p>
            <a:r>
              <a:rPr lang="es-ES" dirty="0"/>
              <a:t>El protocolo HTTP: Definición, Sitios </a:t>
            </a:r>
            <a:endParaRPr lang="es-CO" dirty="0"/>
          </a:p>
          <a:p>
            <a:r>
              <a:rPr lang="es-ES" dirty="0"/>
              <a:t>web seguros (HTTPS)</a:t>
            </a:r>
            <a:endParaRPr lang="es-CO" dirty="0"/>
          </a:p>
          <a:p>
            <a:r>
              <a:rPr lang="es-ES" dirty="0"/>
              <a:t>EL lenguaje HTML (HyperText </a:t>
            </a:r>
            <a:endParaRPr lang="es-CO" dirty="0"/>
          </a:p>
          <a:p>
            <a:r>
              <a:rPr lang="es-ES" dirty="0" err="1"/>
              <a:t>Markup</a:t>
            </a:r>
            <a:r>
              <a:rPr lang="es-ES" dirty="0"/>
              <a:t> </a:t>
            </a:r>
            <a:r>
              <a:rPr lang="es-ES" dirty="0" err="1"/>
              <a:t>Language</a:t>
            </a:r>
            <a:r>
              <a:rPr lang="es-ES" dirty="0"/>
              <a:t>) .</a:t>
            </a:r>
            <a:endParaRPr lang="es-CO" dirty="0"/>
          </a:p>
          <a:p>
            <a:r>
              <a:rPr lang="es-ES" dirty="0"/>
              <a:t>Campos de aplicación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E070B7-A9AB-0B9A-E7EB-1286992AA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23557"/>
            <a:ext cx="5181600" cy="5853406"/>
          </a:xfr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s-ES" dirty="0"/>
              <a:t>Funciones de Búsqueda especiales en Internet</a:t>
            </a:r>
            <a:endParaRPr lang="es-CO" dirty="0"/>
          </a:p>
          <a:p>
            <a:r>
              <a:rPr lang="es-ES" dirty="0"/>
              <a:t>Aprovechamiento del motor de búsqueda de Google</a:t>
            </a:r>
          </a:p>
          <a:p>
            <a:endParaRPr lang="es-ES" dirty="0"/>
          </a:p>
          <a:p>
            <a:r>
              <a:rPr lang="es-MX" dirty="0"/>
              <a:t>CORREO ELECTRÓNICO</a:t>
            </a:r>
            <a:endParaRPr lang="es-CO" dirty="0"/>
          </a:p>
          <a:p>
            <a:r>
              <a:rPr lang="es-MX" dirty="0"/>
              <a:t>Concepto</a:t>
            </a:r>
            <a:endParaRPr lang="es-CO" dirty="0"/>
          </a:p>
          <a:p>
            <a:r>
              <a:rPr lang="es-MX" dirty="0"/>
              <a:t>Origen</a:t>
            </a:r>
            <a:endParaRPr lang="es-CO" dirty="0"/>
          </a:p>
          <a:p>
            <a:r>
              <a:rPr lang="es-MX" dirty="0"/>
              <a:t>Funcionamiento</a:t>
            </a:r>
            <a:endParaRPr lang="es-CO" dirty="0"/>
          </a:p>
          <a:p>
            <a:r>
              <a:rPr lang="es-MX" dirty="0"/>
              <a:t>Partes</a:t>
            </a:r>
            <a:endParaRPr lang="es-CO" dirty="0"/>
          </a:p>
          <a:p>
            <a:r>
              <a:rPr lang="es-MX" dirty="0"/>
              <a:t>Escritura</a:t>
            </a:r>
            <a:endParaRPr lang="es-CO" dirty="0"/>
          </a:p>
          <a:p>
            <a:r>
              <a:rPr lang="es-MX" dirty="0"/>
              <a:t> </a:t>
            </a:r>
            <a:endParaRPr lang="es-CO" dirty="0"/>
          </a:p>
          <a:p>
            <a:r>
              <a:rPr lang="es-MX" dirty="0"/>
              <a:t>COMPUTACIÓN EN LA NUBE</a:t>
            </a:r>
            <a:endParaRPr lang="es-CO" dirty="0"/>
          </a:p>
          <a:p>
            <a:r>
              <a:rPr lang="es-MX" dirty="0"/>
              <a:t>Definición</a:t>
            </a:r>
            <a:endParaRPr lang="es-CO" dirty="0"/>
          </a:p>
          <a:p>
            <a:r>
              <a:rPr lang="es-MX" dirty="0"/>
              <a:t>Como funciona</a:t>
            </a:r>
            <a:endParaRPr lang="es-CO" dirty="0"/>
          </a:p>
          <a:p>
            <a:r>
              <a:rPr lang="es-MX" dirty="0"/>
              <a:t>Ventajas y desventajas</a:t>
            </a:r>
            <a:endParaRPr lang="es-CO" dirty="0"/>
          </a:p>
          <a:p>
            <a:r>
              <a:rPr lang="es-MX" dirty="0"/>
              <a:t>Principales Sistemas de Almacenamiento</a:t>
            </a:r>
            <a:endParaRPr lang="es-CO" dirty="0"/>
          </a:p>
          <a:p>
            <a:r>
              <a:rPr lang="es-ES" dirty="0"/>
              <a:t>SUITES DE OFIMÁTICA EN LA NUBE</a:t>
            </a:r>
            <a:endParaRPr lang="es-CO" dirty="0"/>
          </a:p>
          <a:p>
            <a:r>
              <a:rPr lang="en-US" dirty="0" err="1"/>
              <a:t>Definición</a:t>
            </a:r>
            <a:endParaRPr lang="es-CO" dirty="0"/>
          </a:p>
          <a:p>
            <a:r>
              <a:rPr lang="en-US" dirty="0" err="1"/>
              <a:t>Plataformas</a:t>
            </a:r>
            <a:r>
              <a:rPr lang="en-US" dirty="0"/>
              <a:t>: Microsoft Office 365 - Google Drive – ONLYOFFICE - Zoho Docs - Apple iCloud – Dropbox - Libre Office - WPS Office - </a:t>
            </a:r>
            <a:r>
              <a:rPr lang="en-US" dirty="0" err="1"/>
              <a:t>Softmaker</a:t>
            </a:r>
            <a:r>
              <a:rPr lang="en-US" dirty="0"/>
              <a:t> – </a:t>
            </a:r>
            <a:r>
              <a:rPr lang="en-US" dirty="0" err="1"/>
              <a:t>FreeOffice</a:t>
            </a:r>
            <a:r>
              <a:rPr lang="en-US" dirty="0"/>
              <a:t> - Open Office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9652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400DDD-665A-4166-2338-5999D8DCF36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981156" y="1727200"/>
            <a:ext cx="7201193" cy="1143000"/>
          </a:xfrm>
        </p:spPr>
        <p:txBody>
          <a:bodyPr/>
          <a:lstStyle/>
          <a:p>
            <a:r>
              <a:rPr lang="es-MX" dirty="0"/>
              <a:t>Uso básico  aplicado de la IA en el entorno académico y de la carrera.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7807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335D3A-982B-5B78-47AC-25E3A8F43A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F1AF33-025E-D7D6-9233-2F5B520F44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5F1B15-4C0F-F912-3F0E-47C860EE9F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23" t="23320" r="1231" b="12802"/>
          <a:stretch>
            <a:fillRect/>
          </a:stretch>
        </p:blipFill>
        <p:spPr>
          <a:xfrm>
            <a:off x="27704" y="478302"/>
            <a:ext cx="12014242" cy="590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8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E4C771-6C60-885D-86F8-75BE846A6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0E900D-5477-3297-8839-1B164A735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FE61A2C-12FC-23A2-EFD9-F8DA7329B7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116" b="17523"/>
          <a:stretch>
            <a:fillRect/>
          </a:stretch>
        </p:blipFill>
        <p:spPr>
          <a:xfrm>
            <a:off x="395068" y="365125"/>
            <a:ext cx="10958732" cy="565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762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37E6E-7135-C4C7-5F31-6816A2203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FF8575-8CCD-F275-0011-F41ADB380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219F26-C4A7-B74A-4ACC-29B2197B1F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00" t="6954" r="4692" b="15060"/>
          <a:stretch>
            <a:fillRect/>
          </a:stretch>
        </p:blipFill>
        <p:spPr>
          <a:xfrm>
            <a:off x="548640" y="478302"/>
            <a:ext cx="11071274" cy="601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12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DB34E-898D-651A-2BC3-9DFFD831F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8543DE-F97E-9359-7435-E92E3BAF1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71E401B-A03C-26CA-1CF0-213FC6386F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54" t="5303" r="6875" b="13212"/>
          <a:stretch>
            <a:fillRect/>
          </a:stretch>
        </p:blipFill>
        <p:spPr>
          <a:xfrm>
            <a:off x="689317" y="365125"/>
            <a:ext cx="10664484" cy="55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984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3645E-C1FD-E062-FC76-C4890CC3E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C0AE7D-56AC-138B-C61F-4A42A2EBE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F2218F6-C6A8-EDAE-BB10-5012DBB276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84" t="22961" r="31923" b="24090"/>
          <a:stretch>
            <a:fillRect/>
          </a:stretch>
        </p:blipFill>
        <p:spPr>
          <a:xfrm>
            <a:off x="420067" y="641065"/>
            <a:ext cx="10805952" cy="557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52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568C2-9A56-BA60-F033-F3687C311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7DEF96-4091-AF18-C978-CB44F651A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1E17093-A34A-5370-AE37-454607D769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50" t="5303" r="2961" b="12391"/>
          <a:stretch>
            <a:fillRect/>
          </a:stretch>
        </p:blipFill>
        <p:spPr>
          <a:xfrm>
            <a:off x="838200" y="365125"/>
            <a:ext cx="10154529" cy="564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9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12C492-2090-CD30-6385-89F1207E2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C37F0B-2166-D59F-622D-AC108CAE1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F3A5E40-B8E3-7D4C-EF19-EA64B890B5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3" t="20499" r="29500" b="20601"/>
          <a:stretch>
            <a:fillRect/>
          </a:stretch>
        </p:blipFill>
        <p:spPr>
          <a:xfrm>
            <a:off x="293077" y="553399"/>
            <a:ext cx="11605846" cy="552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58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133248-B796-2228-AF73-2E831CED7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0295D4-58F1-230F-3872-7ABA84FBD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D7B7B8-CDE5-34C4-6A0C-769D45EA0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6056" y="-130296"/>
            <a:ext cx="12192000" cy="685465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590A230-F2A8-3961-C27E-4ED1788550F9}"/>
              </a:ext>
            </a:extLst>
          </p:cNvPr>
          <p:cNvSpPr/>
          <p:nvPr/>
        </p:nvSpPr>
        <p:spPr>
          <a:xfrm>
            <a:off x="2006891" y="5878397"/>
            <a:ext cx="5964701" cy="7174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C51D14D-EC1D-8310-D088-3DAB3BCFF21E}"/>
              </a:ext>
            </a:extLst>
          </p:cNvPr>
          <p:cNvSpPr/>
          <p:nvPr/>
        </p:nvSpPr>
        <p:spPr>
          <a:xfrm>
            <a:off x="73285" y="211015"/>
            <a:ext cx="1111348" cy="10672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290526F-415A-055D-0844-EC0BEBA87FAA}"/>
              </a:ext>
            </a:extLst>
          </p:cNvPr>
          <p:cNvCxnSpPr>
            <a:cxnSpLocks/>
          </p:cNvCxnSpPr>
          <p:nvPr/>
        </p:nvCxnSpPr>
        <p:spPr>
          <a:xfrm>
            <a:off x="7304567" y="2434856"/>
            <a:ext cx="435935" cy="26581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headEnd w="lg" len="lg"/>
            <a:tailEnd type="stealt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77C6171D-E121-BFF8-73A3-F6EFE105A38E}"/>
              </a:ext>
            </a:extLst>
          </p:cNvPr>
          <p:cNvSpPr/>
          <p:nvPr/>
        </p:nvSpPr>
        <p:spPr>
          <a:xfrm>
            <a:off x="6528497" y="2328530"/>
            <a:ext cx="1220871" cy="510870"/>
          </a:xfrm>
          <a:custGeom>
            <a:avLst/>
            <a:gdLst>
              <a:gd name="csX0" fmla="*/ 914294 w 1220871"/>
              <a:gd name="csY0" fmla="*/ 0 h 510870"/>
              <a:gd name="csX1" fmla="*/ 1169475 w 1220871"/>
              <a:gd name="csY1" fmla="*/ 510363 h 510870"/>
              <a:gd name="csX2" fmla="*/ 21159 w 1220871"/>
              <a:gd name="csY2" fmla="*/ 95693 h 510870"/>
              <a:gd name="csX3" fmla="*/ 531522 w 1220871"/>
              <a:gd name="csY3" fmla="*/ 116958 h 5108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20871" h="510870">
                <a:moveTo>
                  <a:pt x="914294" y="0"/>
                </a:moveTo>
                <a:cubicBezTo>
                  <a:pt x="1116312" y="247207"/>
                  <a:pt x="1318331" y="494414"/>
                  <a:pt x="1169475" y="510363"/>
                </a:cubicBezTo>
                <a:cubicBezTo>
                  <a:pt x="1020619" y="526312"/>
                  <a:pt x="127484" y="161260"/>
                  <a:pt x="21159" y="95693"/>
                </a:cubicBezTo>
                <a:cubicBezTo>
                  <a:pt x="-85166" y="30126"/>
                  <a:pt x="228494" y="120502"/>
                  <a:pt x="531522" y="116958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A0B20D0B-4D73-FF8D-8DAC-D56D2E33C2C8}"/>
              </a:ext>
            </a:extLst>
          </p:cNvPr>
          <p:cNvSpPr/>
          <p:nvPr/>
        </p:nvSpPr>
        <p:spPr>
          <a:xfrm>
            <a:off x="7432158" y="5236227"/>
            <a:ext cx="882502" cy="4465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92459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1FCB9-1527-A5A6-C2F3-1AAC70644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98537B-16E4-B822-4876-2E549CADA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82A4AD2-CEDC-8132-C963-9B99DDB6FC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16" t="7774" r="6875" b="16497"/>
          <a:stretch>
            <a:fillRect/>
          </a:stretch>
        </p:blipFill>
        <p:spPr>
          <a:xfrm>
            <a:off x="379828" y="534572"/>
            <a:ext cx="10973972" cy="519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65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57239-20A9-50D5-1B79-9E4E16AE2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AD6A4A-3242-A465-80E7-25F526085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BEF4C8A-CC38-7EE6-93D9-9307D8DE20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23" t="22961" r="36654" b="30247"/>
          <a:stretch>
            <a:fillRect/>
          </a:stretch>
        </p:blipFill>
        <p:spPr>
          <a:xfrm>
            <a:off x="478302" y="633968"/>
            <a:ext cx="11569174" cy="512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36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9760FB-998B-7CEC-3E71-DA2C8BC9F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3E90FA-52F1-769E-1EC6-C64987F61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0EABC9-8DEB-9D0C-E547-D5CC82C7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07" t="22140" r="30423" b="23269"/>
          <a:stretch>
            <a:fillRect/>
          </a:stretch>
        </p:blipFill>
        <p:spPr>
          <a:xfrm>
            <a:off x="464233" y="239152"/>
            <a:ext cx="11244103" cy="52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99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D253B-9223-9AB1-4C32-CA969B3F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720A07-D70D-E991-1D0F-AC6D40948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6521B0D-B177-7B80-CA30-FD43B5CE4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2" t="5303" r="3538" b="15060"/>
          <a:stretch>
            <a:fillRect/>
          </a:stretch>
        </p:blipFill>
        <p:spPr>
          <a:xfrm>
            <a:off x="422030" y="365126"/>
            <a:ext cx="11338561" cy="54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89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9FD27-95A8-179B-3359-AAB9974AF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374AEB-4FEB-C4B8-ABB7-BC385DBE3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251513C-B8A6-1405-2450-15062093C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1EE19C0-E1DB-23A6-FE65-5BFA2EAF13EC}"/>
              </a:ext>
            </a:extLst>
          </p:cNvPr>
          <p:cNvSpPr/>
          <p:nvPr/>
        </p:nvSpPr>
        <p:spPr>
          <a:xfrm>
            <a:off x="2546252" y="5936566"/>
            <a:ext cx="4557933" cy="7737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443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79FFA2-4DBA-2DD1-924D-13E646E34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883947-E35E-CE5B-0EE5-8A4F50C0D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20FD527-6687-9E5B-AFEA-58F0FE0BFD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3" t="5303" r="1922" b="15880"/>
          <a:stretch>
            <a:fillRect/>
          </a:stretch>
        </p:blipFill>
        <p:spPr>
          <a:xfrm>
            <a:off x="267286" y="365125"/>
            <a:ext cx="11690252" cy="54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14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CFCB7-AFCE-0D3B-E5CA-B30C13698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689F5A-F434-C39C-B682-1F2204845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2F95DAE-30CE-8CD2-DC5A-A31088E862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0" t="5303" r="6875" b="17317"/>
          <a:stretch>
            <a:fillRect/>
          </a:stretch>
        </p:blipFill>
        <p:spPr>
          <a:xfrm>
            <a:off x="365760" y="365125"/>
            <a:ext cx="10988040" cy="53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98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9BA457-CE93-4ECC-970F-94701F13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498F19-45C8-9634-7B7C-67D3E950A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AC65CC2-045D-4226-5591-20B932B049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78" t="5303" r="4115" b="13418"/>
          <a:stretch>
            <a:fillRect/>
          </a:stretch>
        </p:blipFill>
        <p:spPr>
          <a:xfrm>
            <a:off x="436098" y="365125"/>
            <a:ext cx="11254154" cy="557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19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7F0DF2-79F4-3BA7-43AF-8B7C02CEC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927EEF-EBE2-0B44-2A2C-717AF91D5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79D1B4-CD6B-D482-55E2-AB41267D6D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46" t="5303" r="3769" b="14034"/>
          <a:stretch>
            <a:fillRect/>
          </a:stretch>
        </p:blipFill>
        <p:spPr>
          <a:xfrm>
            <a:off x="407962" y="365126"/>
            <a:ext cx="11324493" cy="55292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6F3628-F876-4D7E-884D-4BC08F9AD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0962" y="3896751"/>
            <a:ext cx="3673076" cy="18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03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649C67-26E7-5F52-BC40-F4013E315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8185AB-E836-73D4-5BD9-9722B2033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924CDCE-A272-F1CD-D9A7-3FFFFE52F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77" t="24641" r="34231" b="21217"/>
          <a:stretch>
            <a:fillRect/>
          </a:stretch>
        </p:blipFill>
        <p:spPr>
          <a:xfrm>
            <a:off x="151499" y="681037"/>
            <a:ext cx="11228604" cy="549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47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D0923E-AB45-2A3B-03B8-5BB44DB8D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D6C6D5-1246-9660-4CA9-8508BFCA1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27C7C5A-73DF-8107-EBAA-E931EA82C7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07" t="21730" r="33654" b="21012"/>
          <a:stretch>
            <a:fillRect/>
          </a:stretch>
        </p:blipFill>
        <p:spPr>
          <a:xfrm>
            <a:off x="555397" y="587551"/>
            <a:ext cx="11081205" cy="57041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90563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FDBB1-7DEE-7A85-FFED-830EC6B19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7EFEEB-C9B0-DE6D-F611-E48193F02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6B4E955-2EC5-68E1-6010-BE95738DCE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46" t="24641" r="37231" b="22038"/>
          <a:stretch>
            <a:fillRect/>
          </a:stretch>
        </p:blipFill>
        <p:spPr>
          <a:xfrm>
            <a:off x="494666" y="525215"/>
            <a:ext cx="11202667" cy="56517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25228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AA5DE-05C6-501F-650B-1E985CDC7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5D3DB4-1C34-503D-22A8-8980DDB87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177C03-ADDA-71AC-78C2-EECEABAED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4" t="20293" r="30538" b="21216"/>
          <a:stretch>
            <a:fillRect/>
          </a:stretch>
        </p:blipFill>
        <p:spPr>
          <a:xfrm>
            <a:off x="250577" y="551720"/>
            <a:ext cx="11690846" cy="57545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33925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DA102-0E58-D7FF-6AC9-4C8F20D36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D2F3F9-6161-D310-A294-8078EC299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4D671F0-DF0C-19D8-D9A6-C23241342C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672"/>
          <a:stretch>
            <a:fillRect/>
          </a:stretch>
        </p:blipFill>
        <p:spPr>
          <a:xfrm>
            <a:off x="0" y="264605"/>
            <a:ext cx="12192000" cy="63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10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C6D977-263E-4CCA-1088-ED1B43ACB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03EA99-102D-1365-BDB9-3C98A7DF2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4082796"/>
            <a:ext cx="10178322" cy="1796796"/>
          </a:xfrm>
        </p:spPr>
        <p:txBody>
          <a:bodyPr/>
          <a:lstStyle/>
          <a:p>
            <a:endParaRPr lang="es-MX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>
              <a:solidFill>
                <a:srgbClr val="FF0000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835E907-FDB8-266C-8854-B665D582FD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3" t="18446" r="29846" b="22654"/>
          <a:stretch>
            <a:fillRect/>
          </a:stretch>
        </p:blipFill>
        <p:spPr>
          <a:xfrm>
            <a:off x="1063683" y="0"/>
            <a:ext cx="10554312" cy="444892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BABBB1C-F9A3-7D0E-0DA6-6F8DA2508D86}"/>
              </a:ext>
            </a:extLst>
          </p:cNvPr>
          <p:cNvSpPr txBox="1"/>
          <p:nvPr/>
        </p:nvSpPr>
        <p:spPr>
          <a:xfrm>
            <a:off x="1550662" y="3879114"/>
            <a:ext cx="98793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Convertir 8765490 </a:t>
            </a:r>
            <a:r>
              <a:rPr lang="es-MX" b="1" dirty="0" err="1"/>
              <a:t>bist</a:t>
            </a:r>
            <a:r>
              <a:rPr lang="es-MX" b="1" dirty="0"/>
              <a:t> a KB</a:t>
            </a:r>
          </a:p>
          <a:p>
            <a:endParaRPr lang="es-MX" b="1" dirty="0"/>
          </a:p>
          <a:p>
            <a:r>
              <a:rPr lang="es-MX" b="1" dirty="0"/>
              <a:t>8765490 </a:t>
            </a:r>
            <a:r>
              <a:rPr lang="es-MX" b="1" dirty="0">
                <a:solidFill>
                  <a:srgbClr val="FF0000"/>
                </a:solidFill>
              </a:rPr>
              <a:t>bits</a:t>
            </a:r>
            <a:r>
              <a:rPr lang="es-MX" b="1" dirty="0"/>
              <a:t> (1 </a:t>
            </a:r>
            <a:r>
              <a:rPr lang="es-MX" b="1" dirty="0">
                <a:solidFill>
                  <a:srgbClr val="FF0000"/>
                </a:solidFill>
              </a:rPr>
              <a:t>B</a:t>
            </a:r>
            <a:r>
              <a:rPr lang="es-MX" b="1" dirty="0"/>
              <a:t>) (1 KB)       8765490</a:t>
            </a:r>
          </a:p>
          <a:p>
            <a:r>
              <a:rPr lang="es-MX" b="1" dirty="0"/>
              <a:t>_______________________   = _________    KB_   1068 KB</a:t>
            </a:r>
          </a:p>
          <a:p>
            <a:r>
              <a:rPr lang="es-MX" b="1" dirty="0"/>
              <a:t>                     8 </a:t>
            </a:r>
            <a:r>
              <a:rPr lang="es-MX" b="1" dirty="0">
                <a:solidFill>
                  <a:srgbClr val="FF0000"/>
                </a:solidFill>
              </a:rPr>
              <a:t>bits</a:t>
            </a:r>
            <a:r>
              <a:rPr lang="es-MX" b="1" dirty="0"/>
              <a:t> 1024  </a:t>
            </a:r>
            <a:r>
              <a:rPr lang="es-MX" b="1" dirty="0">
                <a:solidFill>
                  <a:srgbClr val="FF0000"/>
                </a:solidFill>
              </a:rPr>
              <a:t>B</a:t>
            </a:r>
            <a:r>
              <a:rPr lang="es-MX" b="1" dirty="0"/>
              <a:t>)       8192</a:t>
            </a:r>
          </a:p>
          <a:p>
            <a:endParaRPr lang="es-MX" b="1" dirty="0"/>
          </a:p>
          <a:p>
            <a:r>
              <a:rPr lang="es-MX" b="1" dirty="0"/>
              <a:t>Convertir 34566778 bits a Byte</a:t>
            </a:r>
          </a:p>
          <a:p>
            <a:endParaRPr lang="es-MX" b="1" dirty="0"/>
          </a:p>
          <a:p>
            <a:endParaRPr lang="es-MX" b="1" dirty="0"/>
          </a:p>
          <a:p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525651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651AAE-0CCA-2891-7238-A76C58C6D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F4C89E-C6A8-84C7-ED4F-681BF1452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5C339AB-D5E6-3D90-41F2-1DA723500F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69" t="18856" r="30654" b="24090"/>
          <a:stretch>
            <a:fillRect/>
          </a:stretch>
        </p:blipFill>
        <p:spPr>
          <a:xfrm>
            <a:off x="182880" y="182880"/>
            <a:ext cx="11619914" cy="50169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CC44F8B-CA49-48F2-B17A-E16819C984A8}"/>
              </a:ext>
            </a:extLst>
          </p:cNvPr>
          <p:cNvSpPr txBox="1"/>
          <p:nvPr/>
        </p:nvSpPr>
        <p:spPr>
          <a:xfrm>
            <a:off x="1251678" y="5199798"/>
            <a:ext cx="8625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Convertir 532 Kb a Bits  </a:t>
            </a:r>
          </a:p>
          <a:p>
            <a:endParaRPr lang="es-CO" b="1" dirty="0"/>
          </a:p>
          <a:p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930842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F0878-6B08-DDAD-5782-F980B6917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7D80EB-9790-92E1-4E14-CA4467A03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EA413E0-020E-8E86-7E2E-17F12213DF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829"/>
          <a:stretch>
            <a:fillRect/>
          </a:stretch>
        </p:blipFill>
        <p:spPr>
          <a:xfrm>
            <a:off x="0" y="586117"/>
            <a:ext cx="12192000" cy="410871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B1372A8-A2B0-E769-7AC3-CCD6384C0FE2}"/>
              </a:ext>
            </a:extLst>
          </p:cNvPr>
          <p:cNvSpPr txBox="1"/>
          <p:nvPr/>
        </p:nvSpPr>
        <p:spPr>
          <a:xfrm>
            <a:off x="1583140" y="5186149"/>
            <a:ext cx="88710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9876544 Mb a GB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1234556  Mb a PB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50452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6FF3C-A3EE-5E23-523F-AD3A30EF3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10CC49-F281-EC8F-BDDC-C627AB7FB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7EF1E92-10BD-8EBB-79DF-A1EA9CC853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31" b="17728"/>
          <a:stretch>
            <a:fillRect/>
          </a:stretch>
        </p:blipFill>
        <p:spPr>
          <a:xfrm>
            <a:off x="75027" y="537491"/>
            <a:ext cx="12041945" cy="388438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FA710DD-78CD-7116-DE54-43DF8CA9AC22}"/>
              </a:ext>
            </a:extLst>
          </p:cNvPr>
          <p:cNvSpPr txBox="1"/>
          <p:nvPr/>
        </p:nvSpPr>
        <p:spPr>
          <a:xfrm>
            <a:off x="1774210" y="4833359"/>
            <a:ext cx="9539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Convertir 843 Gb   a    Mb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34 Gb a Byte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65124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8B2EFF-0F15-F1EC-87EA-346108AA4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26AFED-E6B1-16A1-C6D2-7C3903382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ADE64A-7768-45C5-2DD4-731DFCA2BA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754"/>
          <a:stretch>
            <a:fillRect/>
          </a:stretch>
        </p:blipFill>
        <p:spPr>
          <a:xfrm>
            <a:off x="0" y="607831"/>
            <a:ext cx="12192000" cy="437565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CAC6AB0-3B9B-40AC-423A-2E7540B64482}"/>
              </a:ext>
            </a:extLst>
          </p:cNvPr>
          <p:cNvSpPr txBox="1"/>
          <p:nvPr/>
        </p:nvSpPr>
        <p:spPr>
          <a:xfrm>
            <a:off x="1251678" y="5377218"/>
            <a:ext cx="9298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98767887 B   a      Gb</a:t>
            </a:r>
          </a:p>
          <a:p>
            <a:endParaRPr lang="es-MX" dirty="0"/>
          </a:p>
          <a:p>
            <a:endParaRPr lang="es-MX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490716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B35F1-DDE3-1717-B69E-354DB97B1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D99004-CFAC-DA5D-5B4E-F091D895B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A205FF7-D88D-C6D7-0479-DF63FAC092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679"/>
          <a:stretch>
            <a:fillRect/>
          </a:stretch>
        </p:blipFill>
        <p:spPr>
          <a:xfrm>
            <a:off x="0" y="813245"/>
            <a:ext cx="12192000" cy="523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5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BB6543-458D-60EE-BC5E-FFAD6B5E7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MX" sz="9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Procesador </a:t>
            </a:r>
            <a:endParaRPr lang="es-CO" sz="9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3820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870D4C-DF71-D39E-6E81-12B6EFEDB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B4C2E-27F5-C11A-8841-8FF78E965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F7FC74F-83D0-600C-8B81-E4856D87BE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8" t="20088" r="30308" b="19370"/>
          <a:stretch>
            <a:fillRect/>
          </a:stretch>
        </p:blipFill>
        <p:spPr>
          <a:xfrm>
            <a:off x="573844" y="365125"/>
            <a:ext cx="11044311" cy="55980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A8F6F48-CAA7-B2BC-0BC8-1FE15AC5983B}"/>
              </a:ext>
            </a:extLst>
          </p:cNvPr>
          <p:cNvSpPr txBox="1"/>
          <p:nvPr/>
        </p:nvSpPr>
        <p:spPr>
          <a:xfrm>
            <a:off x="1455821" y="1874517"/>
            <a:ext cx="193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2.2 GHZ de velocidad</a:t>
            </a:r>
            <a:endParaRPr lang="es-CO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6C9E9F9-5854-8961-DFB7-EA8583614A62}"/>
              </a:ext>
            </a:extLst>
          </p:cNvPr>
          <p:cNvSpPr txBox="1"/>
          <p:nvPr/>
        </p:nvSpPr>
        <p:spPr>
          <a:xfrm>
            <a:off x="1063523" y="2840989"/>
            <a:ext cx="193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1.2 GHZ de velocidad</a:t>
            </a:r>
            <a:endParaRPr lang="es-CO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16AB082-823A-9474-6612-91651F8E826A}"/>
              </a:ext>
            </a:extLst>
          </p:cNvPr>
          <p:cNvSpPr txBox="1"/>
          <p:nvPr/>
        </p:nvSpPr>
        <p:spPr>
          <a:xfrm>
            <a:off x="5867400" y="3879780"/>
            <a:ext cx="193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3.2 GHZ de velocidad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1137921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9F183-EDC0-2CB2-98C3-E10F886A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E4105F-6E28-CC6C-8C3C-CB356FA64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DEDFEA-3D29-E4DF-CE80-2E8E0D513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3" t="23167" r="29846" b="19780"/>
          <a:stretch>
            <a:fillRect/>
          </a:stretch>
        </p:blipFill>
        <p:spPr>
          <a:xfrm>
            <a:off x="351692" y="156411"/>
            <a:ext cx="11226018" cy="60205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635417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5827A4-E019-9125-2150-412082F19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358382-737C-11F7-D740-0FEAAD134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52665F2-DA2D-AF9B-8F98-6B21358CB1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16" t="24641" r="30423" b="20806"/>
          <a:stretch>
            <a:fillRect/>
          </a:stretch>
        </p:blipFill>
        <p:spPr>
          <a:xfrm>
            <a:off x="497737" y="754928"/>
            <a:ext cx="10178322" cy="57206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75536CF-9842-37E9-69B9-8FE2FA7C58E9}"/>
              </a:ext>
            </a:extLst>
          </p:cNvPr>
          <p:cNvSpPr txBox="1"/>
          <p:nvPr/>
        </p:nvSpPr>
        <p:spPr>
          <a:xfrm>
            <a:off x="2067951" y="1427871"/>
            <a:ext cx="3362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Gabinete – Caja - CPU</a:t>
            </a:r>
            <a:endParaRPr lang="es-CO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CA5040C-E1CE-4FC9-E45C-3B207B546232}"/>
              </a:ext>
            </a:extLst>
          </p:cNvPr>
          <p:cNvSpPr txBox="1"/>
          <p:nvPr/>
        </p:nvSpPr>
        <p:spPr>
          <a:xfrm>
            <a:off x="6260123" y="4445391"/>
            <a:ext cx="1652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 en uno </a:t>
            </a:r>
            <a:endParaRPr lang="es-CO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8455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301BE-4E2C-9F6B-405C-E224F6769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720403-8A69-76F9-5FE7-879B05917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BB764D-5540-A0ED-5563-A946E5B587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8" t="22756" r="31692" b="22653"/>
          <a:stretch>
            <a:fillRect/>
          </a:stretch>
        </p:blipFill>
        <p:spPr>
          <a:xfrm>
            <a:off x="690489" y="382385"/>
            <a:ext cx="10663311" cy="53853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798439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0FA477-5420-8D21-4DE9-2F9C832B3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F729E27-ABE0-5742-4B0F-D712E838AD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0" t="18446" r="32731" b="32094"/>
          <a:stretch>
            <a:fillRect/>
          </a:stretch>
        </p:blipFill>
        <p:spPr>
          <a:xfrm>
            <a:off x="354474" y="1237957"/>
            <a:ext cx="11212708" cy="474081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329383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801BE-05B0-E30D-CE9C-A990E0292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5406A6-5975-82DE-6EF5-9B9462906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FB4D03-F105-1889-CA4B-FEEC3378C6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46" t="21319" r="33192" b="20190"/>
          <a:stretch>
            <a:fillRect/>
          </a:stretch>
        </p:blipFill>
        <p:spPr>
          <a:xfrm>
            <a:off x="838200" y="382385"/>
            <a:ext cx="10367889" cy="56708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11302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C8B59-7850-4732-B0EC-25977C6E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835E94-CAB8-7C6B-68CF-8B771D069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0532E3B-A6F7-C304-D105-BD89E9258D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31" t="21319" r="31115" b="21422"/>
          <a:stretch>
            <a:fillRect/>
          </a:stretch>
        </p:blipFill>
        <p:spPr>
          <a:xfrm>
            <a:off x="753931" y="394417"/>
            <a:ext cx="10672705" cy="52331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985978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3FAA9E-ADAB-1DE0-3542-5A8DEB373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A5EFF8-F4F5-0AF7-4E0D-F66903EC4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E8928-DBA5-6854-54E6-B0B14C3D6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76"/>
          <a:stretch>
            <a:fillRect/>
          </a:stretch>
        </p:blipFill>
        <p:spPr>
          <a:xfrm>
            <a:off x="814580" y="639665"/>
            <a:ext cx="11052517" cy="523992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365066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C15487-8623-2A37-37E2-B0E4EC8BB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5344F4-ECE5-A5F4-722F-7ED6F4A02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65CB96-CC77-785F-D8FE-FA405DBC4A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69" t="22346" r="35500" b="24500"/>
          <a:stretch>
            <a:fillRect/>
          </a:stretch>
        </p:blipFill>
        <p:spPr>
          <a:xfrm>
            <a:off x="1828801" y="1690688"/>
            <a:ext cx="7526216" cy="36435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7377325-F033-79FE-E720-A01B82CBEB1C}"/>
              </a:ext>
            </a:extLst>
          </p:cNvPr>
          <p:cNvSpPr txBox="1"/>
          <p:nvPr/>
        </p:nvSpPr>
        <p:spPr>
          <a:xfrm>
            <a:off x="-1097280" y="1688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584915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2CE30-B26D-A7BF-6B03-C420EC3A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E280CF-9F4B-C628-D869-8D96B3B50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D99E199-02E0-037E-B4C9-4FBD4A965D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23" t="20909" r="31346" b="26666"/>
          <a:stretch>
            <a:fillRect/>
          </a:stretch>
        </p:blipFill>
        <p:spPr>
          <a:xfrm>
            <a:off x="926432" y="203770"/>
            <a:ext cx="10960768" cy="665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4813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7579F-37CC-EC96-8974-8B5C0AC61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software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934AF2-0283-5AC2-A34E-3764098F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3200" dirty="0"/>
              <a:t>Conjunto de instrucciones, programas y datos intangibles que le indican a los dispositivos físicos (hardware) cómo realizar tareas específicas</a:t>
            </a:r>
            <a:endParaRPr lang="es-MX" sz="3200" dirty="0"/>
          </a:p>
          <a:p>
            <a:r>
              <a:rPr lang="es-MX" sz="3200" dirty="0"/>
              <a:t>Existen dos categorías bien diferenciadas de software: los </a:t>
            </a:r>
            <a:r>
              <a:rPr lang="es-MX" sz="3200" b="1" i="1" u="sng" dirty="0"/>
              <a:t>sistemas operativos </a:t>
            </a:r>
            <a:r>
              <a:rPr lang="es-MX" sz="3200" dirty="0"/>
              <a:t>y los programas convencionales o </a:t>
            </a:r>
            <a:r>
              <a:rPr lang="es-MX" sz="3200" b="1" i="1" u="sng" dirty="0"/>
              <a:t>software de aplicación</a:t>
            </a:r>
            <a:r>
              <a:rPr lang="es-MX" sz="3200" dirty="0"/>
              <a:t>.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17675549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D2468-3C8B-F698-90F8-4AE538090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Tipos principales de software</a:t>
            </a:r>
            <a:br>
              <a:rPr lang="es-CO" b="1" dirty="0"/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CE092B-8DE2-884F-4AAC-5CEAB317D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CO" sz="2400" b="1" dirty="0"/>
              <a:t>Software de sistema:</a:t>
            </a:r>
            <a:r>
              <a:rPr lang="es-CO" sz="2400" dirty="0"/>
              <a:t> Controla y administra el hardware. Ejemplos son los sistemas operativos como Windows, macOS o Linux.</a:t>
            </a:r>
          </a:p>
          <a:p>
            <a:pPr lvl="0"/>
            <a:r>
              <a:rPr lang="es-CO" sz="2400" b="1" dirty="0"/>
              <a:t>Software de aplicación:</a:t>
            </a:r>
            <a:r>
              <a:rPr lang="es-CO" sz="2400" dirty="0"/>
              <a:t> Permite a los usuarios realizar tareas cotidianas o específicas. Ejemplos son los navegadores, las redes sociales o los procesadores de texto.</a:t>
            </a:r>
          </a:p>
          <a:p>
            <a:pPr lvl="0"/>
            <a:r>
              <a:rPr lang="es-CO" sz="2400" b="1" dirty="0"/>
              <a:t>Software de programación:</a:t>
            </a:r>
            <a:r>
              <a:rPr lang="es-CO" sz="2400" dirty="0"/>
              <a:t> Brinda herramientas para que los creadores desarrollen nuevos programas y aplicaciones</a:t>
            </a:r>
          </a:p>
          <a:p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20980594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B85F6D-7A35-4BCE-E3F9-8072177A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938784"/>
          </a:xfrm>
        </p:spPr>
        <p:txBody>
          <a:bodyPr>
            <a:normAutofit fontScale="90000"/>
          </a:bodyPr>
          <a:lstStyle/>
          <a:p>
            <a:r>
              <a:rPr lang="es-CO" b="1" dirty="0"/>
              <a:t>Sistemas operativos para computadoras de escritorio y Portátiles</a:t>
            </a:r>
            <a:br>
              <a:rPr lang="es-CO" b="1" dirty="0"/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1C8D88-95CB-EF79-D610-65594A129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3017521"/>
            <a:ext cx="10178322" cy="3593591"/>
          </a:xfrm>
        </p:spPr>
        <p:txBody>
          <a:bodyPr/>
          <a:lstStyle/>
          <a:p>
            <a:pPr lvl="0"/>
            <a:r>
              <a:rPr lang="es-CO" b="1" i="1" u="sng" dirty="0">
                <a:solidFill>
                  <a:schemeClr val="tx1"/>
                </a:solidFill>
              </a:rPr>
              <a:t>Microsoft Windows</a:t>
            </a:r>
            <a:r>
              <a:rPr lang="es-CO" b="1" dirty="0"/>
              <a:t>:</a:t>
            </a:r>
            <a:r>
              <a:rPr lang="es-CO" dirty="0"/>
              <a:t> Es el sistema más popular del mundo para computadoras de escritorio y portátiles por su gran compatibilidad con programas. </a:t>
            </a:r>
          </a:p>
          <a:p>
            <a:pPr lvl="0"/>
            <a:r>
              <a:rPr lang="es-CO" b="1" i="1" u="sng" dirty="0">
                <a:solidFill>
                  <a:schemeClr val="tx1"/>
                </a:solidFill>
              </a:rPr>
              <a:t>macOS: </a:t>
            </a:r>
            <a:r>
              <a:rPr lang="es-CO" dirty="0"/>
              <a:t>Es el sistema creado por Apple exclusivamente para los ordenadores Mac, conocido por su diseño visual y su integración con otros dispositivos de la marca.</a:t>
            </a:r>
          </a:p>
          <a:p>
            <a:pPr lvl="0"/>
            <a:r>
              <a:rPr lang="es-CO" b="1" i="1" u="sng" dirty="0">
                <a:solidFill>
                  <a:schemeClr val="tx1"/>
                </a:solidFill>
              </a:rPr>
              <a:t>Linux:</a:t>
            </a:r>
            <a:r>
              <a:rPr lang="es-CO" dirty="0"/>
              <a:t> Es un sistema de código abierto, muy seguro y personalizable, preferido por expertos en tecnología y empresas.</a:t>
            </a:r>
          </a:p>
          <a:p>
            <a:pPr lvl="0"/>
            <a:r>
              <a:rPr lang="es-CO" b="1" i="1" u="sng" dirty="0">
                <a:solidFill>
                  <a:schemeClr val="tx1"/>
                </a:solidFill>
              </a:rPr>
              <a:t>ChromeOS:</a:t>
            </a:r>
            <a:r>
              <a:rPr lang="es-CO" dirty="0"/>
              <a:t> Es un sistema ligero de Google enfocado en la nube y pensado para equipos económicos llamados </a:t>
            </a:r>
            <a:r>
              <a:rPr lang="es-CO" dirty="0" err="1"/>
              <a:t>Chromebooks</a:t>
            </a:r>
            <a:r>
              <a:rPr lang="es-CO" dirty="0"/>
              <a:t>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994644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25D46A-076C-7B8C-50E8-FA3684CE8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/>
              <a:t>Sistemas operativos para dispositivos móviles</a:t>
            </a:r>
            <a:br>
              <a:rPr lang="es-CO" b="1" dirty="0"/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1FDAF1-453D-771F-08AC-4C113AA25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CO" sz="2400" b="1" i="1" u="sng" dirty="0">
                <a:solidFill>
                  <a:schemeClr val="tx1"/>
                </a:solidFill>
              </a:rPr>
              <a:t>Android: </a:t>
            </a:r>
            <a:r>
              <a:rPr lang="es-CO" dirty="0"/>
              <a:t>Es el sistema móvil más usado a nivel global, desarrollado por Google y presente en teléfonos de múltiples marcas.</a:t>
            </a:r>
          </a:p>
          <a:p>
            <a:pPr lvl="0"/>
            <a:r>
              <a:rPr lang="es-CO" b="1" i="1" u="sng" dirty="0">
                <a:solidFill>
                  <a:schemeClr val="tx1"/>
                </a:solidFill>
              </a:rPr>
              <a:t>iOS: </a:t>
            </a:r>
            <a:r>
              <a:rPr lang="es-CO" dirty="0"/>
              <a:t>Es el sistema exclusivo de Apple para los teléfonos iPhone, enfocado en la seguridad y el rendimiento fluido.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766428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8B7EF-8591-7BE5-9557-161943BD4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/>
              <a:t>Otros tipos especializados</a:t>
            </a:r>
            <a:br>
              <a:rPr lang="es-CO" b="1" dirty="0"/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11553D-1397-AF79-5313-C23C9B6A3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CO" sz="2400" b="1" i="1" u="sng" dirty="0">
                <a:solidFill>
                  <a:schemeClr val="tx1"/>
                </a:solidFill>
              </a:rPr>
              <a:t>Sistemas de servidores</a:t>
            </a:r>
            <a:r>
              <a:rPr lang="es-CO" b="1" dirty="0"/>
              <a:t>:</a:t>
            </a:r>
            <a:r>
              <a:rPr lang="es-CO" dirty="0"/>
              <a:t> Como Linux o Windows Server, diseñados para administrar redes, datos y una alta estabilidad continua.</a:t>
            </a:r>
          </a:p>
          <a:p>
            <a:pPr lvl="0"/>
            <a:r>
              <a:rPr lang="es-CO" sz="2400" b="1" i="1" u="sng" dirty="0">
                <a:solidFill>
                  <a:schemeClr val="tx1"/>
                </a:solidFill>
              </a:rPr>
              <a:t>Sistemas embebidos o integrados</a:t>
            </a:r>
            <a:r>
              <a:rPr lang="es-CO" b="1" dirty="0"/>
              <a:t>:</a:t>
            </a:r>
            <a:r>
              <a:rPr lang="es-CO" dirty="0"/>
              <a:t> Van dentro de aparatos como electrodomésticos, automóviles o relojes inteligentes para cumplir tareas específicas.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939553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98470-503A-B8B1-3FFC-8F70B834D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507855-86D7-9906-5D67-C4481D638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9CB827-F9B3-52E0-3575-032EC1780F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00" t="23577" r="23846" b="21011"/>
          <a:stretch>
            <a:fillRect/>
          </a:stretch>
        </p:blipFill>
        <p:spPr>
          <a:xfrm>
            <a:off x="1100292" y="382385"/>
            <a:ext cx="10528870" cy="647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739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33B93E-625B-895B-4ADB-C686DC593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6B3EDA-FDC8-EA61-809F-8E477E552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6F1637D-D2A1-6122-AD9E-635ADBF9C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462" t="19062" r="8962" b="11570"/>
          <a:stretch>
            <a:fillRect/>
          </a:stretch>
        </p:blipFill>
        <p:spPr>
          <a:xfrm>
            <a:off x="2025747" y="220422"/>
            <a:ext cx="7005711" cy="641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932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9C0A6F-FEB5-78FA-A9E9-ECCC52A64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EF7201-8579-4320-E342-7FC232417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3481309-D685-FCC1-A1FA-11522B5DBB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69" t="18446" r="21193" b="14249"/>
          <a:stretch>
            <a:fillRect/>
          </a:stretch>
        </p:blipFill>
        <p:spPr>
          <a:xfrm>
            <a:off x="1229989" y="0"/>
            <a:ext cx="10200011" cy="632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654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BFF37-B175-BD6B-4D27-3A59C893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7BCD76-3D24-7077-C74E-EBDAEEA97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9D118A-7092-95F3-1AA8-D19B16C1F9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038" t="20908" r="7231" b="12392"/>
          <a:stretch>
            <a:fillRect/>
          </a:stretch>
        </p:blipFill>
        <p:spPr>
          <a:xfrm>
            <a:off x="1969475" y="196948"/>
            <a:ext cx="7807571" cy="669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469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D8632-FFF2-16B7-1434-915005A28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1F9C35-2A89-7AB2-7C4B-AC9A68B96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5F7BC5-BA1A-B6D7-C8B7-118F3FD954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32" t="18035" r="17961" b="10545"/>
          <a:stretch>
            <a:fillRect/>
          </a:stretch>
        </p:blipFill>
        <p:spPr>
          <a:xfrm>
            <a:off x="1077962" y="382385"/>
            <a:ext cx="9740093" cy="627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8006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E515D-D40A-389E-E804-32C2CEA83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D80F21-5558-1D7C-D92C-2DA57043D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B7C4CC8-C5AB-7D43-2AD4-F397454882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23" t="42868" r="30423" b="19165"/>
          <a:stretch>
            <a:fillRect/>
          </a:stretch>
        </p:blipFill>
        <p:spPr>
          <a:xfrm>
            <a:off x="1441370" y="978408"/>
            <a:ext cx="9868678" cy="456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587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7CA6D7-C742-627C-D298-5B4AD6398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BF08F2-46CC-A9E0-9654-3DE71D7B4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3B71C4-D284-06F2-8F25-E7431A0A12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038" t="21935" r="21769" b="10340"/>
          <a:stretch>
            <a:fillRect/>
          </a:stretch>
        </p:blipFill>
        <p:spPr>
          <a:xfrm>
            <a:off x="1250602" y="146035"/>
            <a:ext cx="9689720" cy="656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839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24EDB-4219-373F-BF00-405185647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4DA1BB-FC13-8534-7161-E99B1D22E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D750F9-11F7-F61F-F57E-748F414A32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69" t="27323" r="14731" b="10339"/>
          <a:stretch>
            <a:fillRect/>
          </a:stretch>
        </p:blipFill>
        <p:spPr>
          <a:xfrm>
            <a:off x="1139483" y="382384"/>
            <a:ext cx="10600876" cy="593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128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AD1398-E9E5-335F-A57C-635E0D9E3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71BB02-6F89-F621-FC68-D4480095A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4D228C7-579F-794A-B92E-E47FE5E93A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84" t="29323" r="10266" b="27322"/>
          <a:stretch>
            <a:fillRect/>
          </a:stretch>
        </p:blipFill>
        <p:spPr>
          <a:xfrm>
            <a:off x="1251677" y="1128451"/>
            <a:ext cx="10389527" cy="449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04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D4C335-3BBB-1CE0-D8A1-25CEA14D1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52AFF6-217C-CA03-38A2-107F5D039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8618655-D0AF-1F42-356C-E124512782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69" t="27323" r="10266" b="7261"/>
          <a:stretch>
            <a:fillRect/>
          </a:stretch>
        </p:blipFill>
        <p:spPr>
          <a:xfrm>
            <a:off x="992263" y="594358"/>
            <a:ext cx="10697151" cy="514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854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06190B-05E6-0E94-70FC-ACBD9C4D9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2E4D32-83DF-893B-5EDE-B66E7640E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304CBF4-779C-2AFA-DF28-D6BDF4BDC1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65" t="30554" r="9193" b="14250"/>
          <a:stretch>
            <a:fillRect/>
          </a:stretch>
        </p:blipFill>
        <p:spPr>
          <a:xfrm>
            <a:off x="1120725" y="1322363"/>
            <a:ext cx="10377299" cy="399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02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5A218A-90D7-6FF0-56A7-A342B6E2E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E167FC-7E05-61BF-8037-17CE5139C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EF5D36-EF51-C376-B1E9-DA0A2BA969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54" t="31375" r="21423" b="5554"/>
          <a:stretch>
            <a:fillRect/>
          </a:stretch>
        </p:blipFill>
        <p:spPr>
          <a:xfrm>
            <a:off x="1079632" y="246888"/>
            <a:ext cx="9860690" cy="63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058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E0E18-651E-85F8-F5E9-3A3B35AC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049746-BF1E-0B8F-588D-A7D284B73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641708-BFDE-252A-1541-078C7E5BDD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924" t="24193" r="21192" b="7672"/>
          <a:stretch>
            <a:fillRect/>
          </a:stretch>
        </p:blipFill>
        <p:spPr>
          <a:xfrm>
            <a:off x="1758463" y="382385"/>
            <a:ext cx="9846988" cy="629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625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2CC0DE-5663-2684-8B86-5821B949D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8CD479-D057-73AA-0EA6-8D119288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DBE95E9-80EF-E9CA-0F3E-213B097A3A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39" t="25014" r="11731" b="17112"/>
          <a:stretch>
            <a:fillRect/>
          </a:stretch>
        </p:blipFill>
        <p:spPr>
          <a:xfrm>
            <a:off x="1065554" y="858129"/>
            <a:ext cx="10683963" cy="561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173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1784E-616D-69E5-400B-9124E6114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7C2B86-11DF-5A5C-17B1-F94DA127F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14F3FAA-8B55-C382-2B67-F5363E15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69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1817DC-2DD0-4EA0-AEE5-55EBC8F15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BFDE05-D47F-69C0-7DC6-2E0398492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1489547-B658-FF2A-66AF-BA3D77AF3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00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70568DA-8172-2062-83BC-46781FBB4F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sustentaciones</a:t>
            </a:r>
            <a:endParaRPr lang="es-CO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08FB13CF-906C-0450-CE4F-AB3706E824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3313" y="3953448"/>
            <a:ext cx="8045373" cy="742279"/>
          </a:xfrm>
        </p:spPr>
        <p:txBody>
          <a:bodyPr/>
          <a:lstStyle/>
          <a:p>
            <a:r>
              <a:rPr lang="es-MX" dirty="0"/>
              <a:t>Primer avance del proyecto</a:t>
            </a: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8C89A86-1B17-5736-0AB4-D8154892AB2C}"/>
              </a:ext>
            </a:extLst>
          </p:cNvPr>
          <p:cNvSpPr txBox="1"/>
          <p:nvPr/>
        </p:nvSpPr>
        <p:spPr>
          <a:xfrm>
            <a:off x="291904" y="4991196"/>
            <a:ext cx="3492305" cy="14773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CO" dirty="0"/>
              <a:t>Daniela </a:t>
            </a:r>
            <a:r>
              <a:rPr lang="es-CO" dirty="0" err="1"/>
              <a:t>Cordoba</a:t>
            </a:r>
            <a:r>
              <a:rPr lang="es-CO" dirty="0"/>
              <a:t> </a:t>
            </a:r>
            <a:r>
              <a:rPr lang="es-CO" dirty="0" err="1"/>
              <a:t>Valeverde</a:t>
            </a:r>
            <a:r>
              <a:rPr lang="es-CO" dirty="0"/>
              <a:t> </a:t>
            </a:r>
          </a:p>
          <a:p>
            <a:r>
              <a:rPr lang="es-CO" dirty="0"/>
              <a:t>Katherin </a:t>
            </a:r>
            <a:r>
              <a:rPr lang="es-CO" b="1" dirty="0"/>
              <a:t>Gabriela</a:t>
            </a:r>
            <a:r>
              <a:rPr lang="es-CO" dirty="0"/>
              <a:t> Granja Valencia</a:t>
            </a:r>
          </a:p>
          <a:p>
            <a:r>
              <a:rPr lang="es-CO" dirty="0"/>
              <a:t>Juan Felipe Aguas Polo</a:t>
            </a:r>
          </a:p>
          <a:p>
            <a:r>
              <a:rPr lang="es-CO" dirty="0" err="1"/>
              <a:t>Jhoan</a:t>
            </a:r>
            <a:r>
              <a:rPr lang="es-CO" dirty="0"/>
              <a:t> Sebastián Vivas </a:t>
            </a:r>
            <a:r>
              <a:rPr lang="es-CO" dirty="0" err="1"/>
              <a:t>muriel</a:t>
            </a:r>
            <a:endParaRPr lang="es-CO" dirty="0"/>
          </a:p>
          <a:p>
            <a:pPr>
              <a:buNone/>
            </a:pPr>
            <a:r>
              <a:rPr lang="es-CO" sz="18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406DB9-FFCF-2570-F98D-6CA9227D1648}"/>
              </a:ext>
            </a:extLst>
          </p:cNvPr>
          <p:cNvSpPr txBox="1"/>
          <p:nvPr/>
        </p:nvSpPr>
        <p:spPr>
          <a:xfrm>
            <a:off x="590843" y="4695727"/>
            <a:ext cx="118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1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AF54555-1F82-9472-D809-7C5888AA6B03}"/>
              </a:ext>
            </a:extLst>
          </p:cNvPr>
          <p:cNvSpPr txBox="1"/>
          <p:nvPr/>
        </p:nvSpPr>
        <p:spPr>
          <a:xfrm>
            <a:off x="4020342" y="4991945"/>
            <a:ext cx="3843498" cy="14773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CO" b="1" dirty="0"/>
              <a:t>Jefferson Angulo Valencia</a:t>
            </a:r>
            <a:endParaRPr lang="es-CO" dirty="0"/>
          </a:p>
          <a:p>
            <a:r>
              <a:rPr lang="es-CO" b="1" dirty="0" err="1"/>
              <a:t>Jhonatan</a:t>
            </a:r>
            <a:r>
              <a:rPr lang="es-CO" b="1" dirty="0"/>
              <a:t> Erick Segura Cáceres</a:t>
            </a:r>
            <a:endParaRPr lang="es-CO" dirty="0"/>
          </a:p>
          <a:p>
            <a:r>
              <a:rPr lang="es-CO" b="1" dirty="0"/>
              <a:t>Victoria Garcés Rentería</a:t>
            </a:r>
            <a:endParaRPr lang="es-CO" dirty="0"/>
          </a:p>
          <a:p>
            <a:r>
              <a:rPr lang="es-CO" b="1" dirty="0"/>
              <a:t>Deisy Jazmín García Rentería</a:t>
            </a:r>
            <a:endParaRPr lang="es-CO" dirty="0"/>
          </a:p>
          <a:p>
            <a:r>
              <a:rPr lang="es-CO" b="1" dirty="0"/>
              <a:t>Faver </a:t>
            </a:r>
            <a:r>
              <a:rPr lang="es-CO" b="1" dirty="0" err="1"/>
              <a:t>chamapuro</a:t>
            </a:r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66F7097-5A67-C9FF-3927-E34A86190713}"/>
              </a:ext>
            </a:extLst>
          </p:cNvPr>
          <p:cNvSpPr txBox="1"/>
          <p:nvPr/>
        </p:nvSpPr>
        <p:spPr>
          <a:xfrm>
            <a:off x="4271889" y="4622613"/>
            <a:ext cx="118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2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294AE4E-AE62-707D-7564-3960B406F8F7}"/>
              </a:ext>
            </a:extLst>
          </p:cNvPr>
          <p:cNvSpPr txBox="1"/>
          <p:nvPr/>
        </p:nvSpPr>
        <p:spPr>
          <a:xfrm>
            <a:off x="8724226" y="4603573"/>
            <a:ext cx="3467774" cy="20313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CO" b="1" dirty="0" err="1"/>
              <a:t>Zary</a:t>
            </a:r>
            <a:r>
              <a:rPr lang="es-CO" b="1" dirty="0"/>
              <a:t> Paola Mosquera Caceres</a:t>
            </a:r>
          </a:p>
          <a:p>
            <a:r>
              <a:rPr lang="es-CO" b="1" dirty="0"/>
              <a:t>-</a:t>
            </a:r>
            <a:r>
              <a:rPr lang="es-CO" b="1" dirty="0" err="1"/>
              <a:t>Narcy</a:t>
            </a:r>
            <a:r>
              <a:rPr lang="es-CO" b="1" dirty="0"/>
              <a:t> Dionila </a:t>
            </a:r>
            <a:r>
              <a:rPr lang="es-CO" b="1" dirty="0" err="1"/>
              <a:t>Cuenu</a:t>
            </a:r>
            <a:r>
              <a:rPr lang="es-CO" b="1" dirty="0"/>
              <a:t> Guerrero</a:t>
            </a:r>
          </a:p>
          <a:p>
            <a:r>
              <a:rPr lang="es-CO" b="1" dirty="0"/>
              <a:t>-</a:t>
            </a:r>
            <a:r>
              <a:rPr lang="es-CO" b="1" dirty="0" err="1"/>
              <a:t>Yasmin</a:t>
            </a:r>
            <a:r>
              <a:rPr lang="es-CO" b="1" dirty="0"/>
              <a:t> </a:t>
            </a:r>
            <a:r>
              <a:rPr lang="es-CO" b="1" dirty="0" err="1"/>
              <a:t>Rodriguez</a:t>
            </a:r>
            <a:r>
              <a:rPr lang="es-CO" b="1" dirty="0"/>
              <a:t> Valencia</a:t>
            </a:r>
          </a:p>
          <a:p>
            <a:r>
              <a:rPr lang="es-CO" b="1" dirty="0"/>
              <a:t>-María Fernanda Arboleda Hurtado</a:t>
            </a:r>
          </a:p>
          <a:p>
            <a:r>
              <a:rPr lang="es-CO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s-CO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Willinton Angulo Riascos </a:t>
            </a:r>
            <a:endParaRPr lang="es-CO" sz="1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C011C3D-C13A-3C53-570F-DB8A303FE382}"/>
              </a:ext>
            </a:extLst>
          </p:cNvPr>
          <p:cNvSpPr txBox="1"/>
          <p:nvPr/>
        </p:nvSpPr>
        <p:spPr>
          <a:xfrm>
            <a:off x="8724226" y="4299912"/>
            <a:ext cx="1477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3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4A13187-46AE-39D4-7F62-856CC16B360A}"/>
              </a:ext>
            </a:extLst>
          </p:cNvPr>
          <p:cNvSpPr txBox="1"/>
          <p:nvPr/>
        </p:nvSpPr>
        <p:spPr>
          <a:xfrm>
            <a:off x="8196686" y="446530"/>
            <a:ext cx="3576711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b="1" dirty="0"/>
              <a:t>Laura Melissa Rojas Abadia</a:t>
            </a:r>
            <a:br>
              <a:rPr lang="es-CO" b="1" dirty="0"/>
            </a:br>
            <a:r>
              <a:rPr lang="es-CO" b="1" dirty="0"/>
              <a:t>Luis Alberto Parra Riascos</a:t>
            </a:r>
            <a:br>
              <a:rPr lang="es-CO" b="1" dirty="0"/>
            </a:br>
            <a:r>
              <a:rPr lang="es-CO" b="1" dirty="0"/>
              <a:t>Ashly </a:t>
            </a:r>
            <a:r>
              <a:rPr lang="es-CO" b="1" dirty="0" err="1"/>
              <a:t>Maneilly</a:t>
            </a:r>
            <a:r>
              <a:rPr lang="es-CO" b="1" dirty="0"/>
              <a:t> Arias Rivas</a:t>
            </a:r>
            <a:br>
              <a:rPr lang="es-CO" b="1" dirty="0"/>
            </a:br>
            <a:endParaRPr lang="es-CO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D041ED0-10EC-7997-9CA8-30A1E776D538}"/>
              </a:ext>
            </a:extLst>
          </p:cNvPr>
          <p:cNvSpPr txBox="1"/>
          <p:nvPr/>
        </p:nvSpPr>
        <p:spPr>
          <a:xfrm>
            <a:off x="8724226" y="62730"/>
            <a:ext cx="118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4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1FD30EE-B81E-B186-9322-4CB5CA1D0CEC}"/>
              </a:ext>
            </a:extLst>
          </p:cNvPr>
          <p:cNvSpPr txBox="1"/>
          <p:nvPr/>
        </p:nvSpPr>
        <p:spPr>
          <a:xfrm>
            <a:off x="418603" y="62730"/>
            <a:ext cx="33405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/>
              <a:t>Elizabeth </a:t>
            </a:r>
            <a:r>
              <a:rPr lang="es-CO" dirty="0" err="1"/>
              <a:t>sinisterra</a:t>
            </a:r>
            <a:r>
              <a:rPr lang="es-CO" dirty="0"/>
              <a:t> </a:t>
            </a:r>
          </a:p>
          <a:p>
            <a:r>
              <a:rPr lang="es-CO" dirty="0"/>
              <a:t>Liceth Quiñonez </a:t>
            </a:r>
          </a:p>
          <a:p>
            <a:r>
              <a:rPr lang="es-CO" dirty="0"/>
              <a:t>Jhoselyn </a:t>
            </a:r>
            <a:r>
              <a:rPr lang="es-CO" dirty="0" err="1"/>
              <a:t>candelo</a:t>
            </a:r>
            <a:r>
              <a:rPr lang="es-CO" dirty="0"/>
              <a:t> </a:t>
            </a:r>
          </a:p>
          <a:p>
            <a:r>
              <a:rPr lang="es-CO" dirty="0"/>
              <a:t>Leydy </a:t>
            </a:r>
            <a:r>
              <a:rPr lang="es-CO" dirty="0" err="1"/>
              <a:t>katherine</a:t>
            </a:r>
            <a:r>
              <a:rPr lang="es-CO" dirty="0"/>
              <a:t> Murillo Valdés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s-C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60AD04E-8241-192F-9C08-A651EC68843E}"/>
              </a:ext>
            </a:extLst>
          </p:cNvPr>
          <p:cNvSpPr txBox="1"/>
          <p:nvPr/>
        </p:nvSpPr>
        <p:spPr>
          <a:xfrm>
            <a:off x="13139225" y="31652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A4386AD-61A8-93B9-2635-BABF480AFB46}"/>
              </a:ext>
            </a:extLst>
          </p:cNvPr>
          <p:cNvSpPr txBox="1"/>
          <p:nvPr/>
        </p:nvSpPr>
        <p:spPr>
          <a:xfrm>
            <a:off x="2571286" y="62730"/>
            <a:ext cx="118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5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24161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3C077-12D6-F7FF-96E4-D79E1275E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9BFB68F-F1E0-F935-496D-765A4E21A3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sustentaciones</a:t>
            </a:r>
            <a:endParaRPr lang="es-CO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9A8EBD65-9C4A-7624-2692-3F0467759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3313" y="3953448"/>
            <a:ext cx="8045373" cy="742279"/>
          </a:xfrm>
        </p:spPr>
        <p:txBody>
          <a:bodyPr/>
          <a:lstStyle/>
          <a:p>
            <a:r>
              <a:rPr lang="es-MX" dirty="0"/>
              <a:t>Primer avance del proyecto</a:t>
            </a:r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9A09BAF-D338-76E7-152C-1B1656EC14AB}"/>
              </a:ext>
            </a:extLst>
          </p:cNvPr>
          <p:cNvSpPr txBox="1"/>
          <p:nvPr/>
        </p:nvSpPr>
        <p:spPr>
          <a:xfrm>
            <a:off x="291904" y="4991196"/>
            <a:ext cx="3492305" cy="188769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Lucelly Rentería Valencia</a:t>
            </a:r>
            <a:endParaRPr lang="es-CO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Elvia Valencia </a:t>
            </a:r>
            <a:r>
              <a:rPr lang="es-CO" sz="1800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alegria</a:t>
            </a:r>
            <a:endParaRPr lang="es-CO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Maria</a:t>
            </a:r>
            <a:r>
              <a:rPr lang="es-CO" sz="18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1800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carmenza</a:t>
            </a:r>
            <a:r>
              <a:rPr lang="es-CO" sz="18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Valencia alegría</a:t>
            </a:r>
            <a:endParaRPr lang="es-CO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Sharith</a:t>
            </a:r>
            <a:r>
              <a:rPr lang="es-CO" sz="1800" kern="1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Nikol izquierdo Valoy</a:t>
            </a:r>
            <a:endParaRPr lang="es-CO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CO" sz="18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Katherin Tatiana Montaño Rentería 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09854F0-F887-0DA8-4B8F-85842EED37F1}"/>
              </a:ext>
            </a:extLst>
          </p:cNvPr>
          <p:cNvSpPr txBox="1"/>
          <p:nvPr/>
        </p:nvSpPr>
        <p:spPr>
          <a:xfrm>
            <a:off x="590843" y="4695727"/>
            <a:ext cx="118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1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5E1A27B-47FE-3FE3-7937-F356E9F4C004}"/>
              </a:ext>
            </a:extLst>
          </p:cNvPr>
          <p:cNvSpPr txBox="1"/>
          <p:nvPr/>
        </p:nvSpPr>
        <p:spPr>
          <a:xfrm>
            <a:off x="4020342" y="5639065"/>
            <a:ext cx="3843498" cy="74892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Cristian Daniel Portocarrero Enríquez</a:t>
            </a:r>
          </a:p>
          <a:p>
            <a:pPr>
              <a:buNone/>
            </a:pPr>
            <a:r>
              <a:rPr lang="es-CO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Maria</a:t>
            </a:r>
            <a:r>
              <a:rPr lang="es-CO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Kellyn Murillo</a:t>
            </a:r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C92D836-A43F-1C57-EA81-D6D6280D0882}"/>
              </a:ext>
            </a:extLst>
          </p:cNvPr>
          <p:cNvSpPr txBox="1"/>
          <p:nvPr/>
        </p:nvSpPr>
        <p:spPr>
          <a:xfrm>
            <a:off x="4271889" y="5269733"/>
            <a:ext cx="118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2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18E1065-6F09-01AB-1A5E-B390BDE455A4}"/>
              </a:ext>
            </a:extLst>
          </p:cNvPr>
          <p:cNvSpPr txBox="1"/>
          <p:nvPr/>
        </p:nvSpPr>
        <p:spPr>
          <a:xfrm>
            <a:off x="8480388" y="5203819"/>
            <a:ext cx="3576711" cy="150810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Lesly Andrea </a:t>
            </a:r>
            <a:r>
              <a:rPr lang="es-CO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Andrea</a:t>
            </a: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hurtado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Rodolfo 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Zaidy 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Yuleisy </a:t>
            </a:r>
            <a:endParaRPr lang="es-C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4C29614-9924-2545-CC45-28199674838A}"/>
              </a:ext>
            </a:extLst>
          </p:cNvPr>
          <p:cNvSpPr txBox="1"/>
          <p:nvPr/>
        </p:nvSpPr>
        <p:spPr>
          <a:xfrm>
            <a:off x="8724226" y="4834487"/>
            <a:ext cx="118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3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3083B5A-28E6-98A4-1D04-A861B5473EC0}"/>
              </a:ext>
            </a:extLst>
          </p:cNvPr>
          <p:cNvSpPr txBox="1"/>
          <p:nvPr/>
        </p:nvSpPr>
        <p:spPr>
          <a:xfrm>
            <a:off x="8330329" y="552450"/>
            <a:ext cx="3576711" cy="150810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Karen Michell Zamora Hurtado 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Brenda Liceth Alomia Salazar 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Gisel Alexandra </a:t>
            </a:r>
            <a:r>
              <a:rPr lang="es-CO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sinisterra</a:t>
            </a: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Riascos </a:t>
            </a:r>
          </a:p>
          <a:p>
            <a:pPr>
              <a:buNone/>
            </a:pPr>
            <a:r>
              <a:rPr lang="es-CO" sz="18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Nicolt</a:t>
            </a:r>
            <a:r>
              <a:rPr lang="es-CO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Dayan Castillo González</a:t>
            </a:r>
            <a:endParaRPr lang="es-CO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420B911-3851-61B6-6F15-38CEFF8FBCEF}"/>
              </a:ext>
            </a:extLst>
          </p:cNvPr>
          <p:cNvSpPr txBox="1"/>
          <p:nvPr/>
        </p:nvSpPr>
        <p:spPr>
          <a:xfrm>
            <a:off x="8724226" y="62730"/>
            <a:ext cx="118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4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8D22D3E-0E33-4A42-788E-31A21E10B63F}"/>
              </a:ext>
            </a:extLst>
          </p:cNvPr>
          <p:cNvSpPr txBox="1"/>
          <p:nvPr/>
        </p:nvSpPr>
        <p:spPr>
          <a:xfrm>
            <a:off x="418603" y="62730"/>
            <a:ext cx="2746628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El grupo </a:t>
            </a:r>
            <a:r>
              <a:rPr lang="es-CO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wounaain</a:t>
            </a:r>
            <a:endParaRPr lang="es-CO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Alex Eider </a:t>
            </a:r>
            <a:r>
              <a:rPr lang="es-CO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piraza</a:t>
            </a: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chocho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Yiber</a:t>
            </a: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chamapuro</a:t>
            </a: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Moya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Edwin Tobar </a:t>
            </a:r>
            <a:r>
              <a:rPr lang="es-CO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piraza</a:t>
            </a: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Sitara Málaga 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s-CO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Maira </a:t>
            </a:r>
            <a:r>
              <a:rPr lang="es-CO" sz="18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yuliana</a:t>
            </a:r>
            <a:endParaRPr lang="es-C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0216E90-6232-0958-D1F7-7FA9CA65CAFA}"/>
              </a:ext>
            </a:extLst>
          </p:cNvPr>
          <p:cNvSpPr txBox="1"/>
          <p:nvPr/>
        </p:nvSpPr>
        <p:spPr>
          <a:xfrm>
            <a:off x="13139225" y="31652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FDCD481-4783-303E-59B9-7CF195B38249}"/>
              </a:ext>
            </a:extLst>
          </p:cNvPr>
          <p:cNvSpPr txBox="1"/>
          <p:nvPr/>
        </p:nvSpPr>
        <p:spPr>
          <a:xfrm>
            <a:off x="2571286" y="62730"/>
            <a:ext cx="1187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5</a:t>
            </a:r>
            <a:endParaRPr lang="es-CO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5805262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Distintivo</Template>
  <TotalTime>7788</TotalTime>
  <Words>1012</Words>
  <Application>Microsoft Office PowerPoint</Application>
  <PresentationFormat>Panorámica</PresentationFormat>
  <Paragraphs>178</Paragraphs>
  <Slides>67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67</vt:i4>
      </vt:variant>
    </vt:vector>
  </HeadingPairs>
  <TitlesOfParts>
    <vt:vector size="72" baseType="lpstr">
      <vt:lpstr>Arial</vt:lpstr>
      <vt:lpstr>Calibri</vt:lpstr>
      <vt:lpstr>Gill Sans MT</vt:lpstr>
      <vt:lpstr>Impact</vt:lpstr>
      <vt:lpstr>Distintivo</vt:lpstr>
      <vt:lpstr>Presentación de PowerPoint</vt:lpstr>
      <vt:lpstr>Enlace al drive</vt:lpstr>
      <vt:lpstr>Pensum académico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Procesador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software</vt:lpstr>
      <vt:lpstr>Tipos principales de software </vt:lpstr>
      <vt:lpstr>Sistemas operativos para computadoras de escritorio y Portátiles </vt:lpstr>
      <vt:lpstr>Sistemas operativos para dispositivos móviles </vt:lpstr>
      <vt:lpstr>Otros tipos especializados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sustentaciones</vt:lpstr>
      <vt:lpstr>sustentaciones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I. E. SAN VICENTE</dc:creator>
  <cp:lastModifiedBy>I. E. SAN VICENTE</cp:lastModifiedBy>
  <cp:revision>73</cp:revision>
  <dcterms:created xsi:type="dcterms:W3CDTF">2026-09-06T13:28:41Z</dcterms:created>
  <dcterms:modified xsi:type="dcterms:W3CDTF">2026-10-19T00:12:38Z</dcterms:modified>
</cp:coreProperties>
</file>